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6" r:id="rId4"/>
    <p:sldId id="294" r:id="rId5"/>
    <p:sldId id="275" r:id="rId6"/>
    <p:sldId id="259" r:id="rId7"/>
    <p:sldId id="263" r:id="rId8"/>
    <p:sldId id="277" r:id="rId9"/>
    <p:sldId id="260" r:id="rId10"/>
    <p:sldId id="262" r:id="rId11"/>
    <p:sldId id="261" r:id="rId12"/>
    <p:sldId id="264" r:id="rId13"/>
    <p:sldId id="265" r:id="rId14"/>
    <p:sldId id="266" r:id="rId15"/>
    <p:sldId id="267" r:id="rId16"/>
    <p:sldId id="270" r:id="rId17"/>
    <p:sldId id="268" r:id="rId18"/>
    <p:sldId id="271" r:id="rId19"/>
    <p:sldId id="269" r:id="rId20"/>
    <p:sldId id="278" r:id="rId21"/>
    <p:sldId id="272" r:id="rId22"/>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9d767c-9dbc-4b7e-9f68-981f62c5657e}">
          <p14:sldIdLst>
            <p14:sldId id="256"/>
            <p14:sldId id="276"/>
            <p14:sldId id="294"/>
            <p14:sldId id="275"/>
            <p14:sldId id="259"/>
            <p14:sldId id="263"/>
            <p14:sldId id="277"/>
            <p14:sldId id="260"/>
            <p14:sldId id="262"/>
            <p14:sldId id="261"/>
            <p14:sldId id="264"/>
            <p14:sldId id="265"/>
            <p14:sldId id="266"/>
            <p14:sldId id="267"/>
            <p14:sldId id="270"/>
            <p14:sldId id="268"/>
            <p14:sldId id="271"/>
            <p14:sldId id="269"/>
            <p14:sldId id="278"/>
            <p14:sldId id="272"/>
          </p14:sldIdLst>
        </p14:section>
        <p14:section name="Untitled Section" id="{fc85f935-e481-42a0-99b5-626f1ac657a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DE934FF-F4E1-47C5-9CA5-30A81DDE2BE4}"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3561BA9-CDCF-4958-B8AB-66F3BF063E13}"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90204" pitchFamily="34" charset="0"/>
              <a:ea typeface="SimSun"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90204" pitchFamily="34" charset="0"/>
              <a:ea typeface="SimSun"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9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90204" pitchFamily="34" charset="0"/>
              <a:ea typeface="SimSun"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90204" pitchFamily="34" charset="0"/>
              <a:ea typeface="SimSun"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90204" pitchFamily="34" charset="0"/>
              <a:ea typeface="SimSun" pitchFamily="2" charset="-122"/>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9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90204" pitchFamily="34" charset="0"/>
              <a:ea typeface="SimSun"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FDE934FF-F4E1-47C5-9CA5-30A81DDE2BE4}"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90204" pitchFamily="34" charset="0"/>
          <a:ea typeface="SimSun" pitchFamily="2" charset="-122"/>
        </a:defRPr>
      </a:lvl2pPr>
      <a:lvl3pPr algn="l" rtl="0" fontAlgn="base">
        <a:spcBef>
          <a:spcPct val="0"/>
        </a:spcBef>
        <a:spcAft>
          <a:spcPct val="0"/>
        </a:spcAft>
        <a:defRPr sz="3600">
          <a:solidFill>
            <a:schemeClr val="tx1"/>
          </a:solidFill>
          <a:latin typeface="Arial" panose="020B0604020202090204" pitchFamily="34" charset="0"/>
          <a:ea typeface="SimSun" pitchFamily="2" charset="-122"/>
        </a:defRPr>
      </a:lvl3pPr>
      <a:lvl4pPr algn="l" rtl="0" fontAlgn="base">
        <a:spcBef>
          <a:spcPct val="0"/>
        </a:spcBef>
        <a:spcAft>
          <a:spcPct val="0"/>
        </a:spcAft>
        <a:defRPr sz="3600">
          <a:solidFill>
            <a:schemeClr val="tx1"/>
          </a:solidFill>
          <a:latin typeface="Arial" panose="020B0604020202090204" pitchFamily="34" charset="0"/>
          <a:ea typeface="SimSun" pitchFamily="2" charset="-122"/>
        </a:defRPr>
      </a:lvl4pPr>
      <a:lvl5pPr algn="l" rtl="0" fontAlgn="base">
        <a:spcBef>
          <a:spcPct val="0"/>
        </a:spcBef>
        <a:spcAft>
          <a:spcPct val="0"/>
        </a:spcAft>
        <a:defRPr sz="3600">
          <a:solidFill>
            <a:schemeClr val="tx1"/>
          </a:solidFill>
          <a:latin typeface="Arial" panose="020B0604020202090204" pitchFamily="34" charset="0"/>
          <a:ea typeface="SimSun" pitchFamily="2" charset="-122"/>
        </a:defRPr>
      </a:lvl5pPr>
      <a:lvl6pPr marL="457200" algn="l" rtl="0" fontAlgn="base">
        <a:spcBef>
          <a:spcPct val="0"/>
        </a:spcBef>
        <a:spcAft>
          <a:spcPct val="0"/>
        </a:spcAft>
        <a:defRPr sz="3600">
          <a:solidFill>
            <a:schemeClr val="tx1"/>
          </a:solidFill>
          <a:latin typeface="Arial" panose="020B0604020202090204" pitchFamily="34" charset="0"/>
          <a:ea typeface="SimSun" pitchFamily="2" charset="-122"/>
        </a:defRPr>
      </a:lvl6pPr>
      <a:lvl7pPr marL="914400" algn="l" rtl="0" fontAlgn="base">
        <a:spcBef>
          <a:spcPct val="0"/>
        </a:spcBef>
        <a:spcAft>
          <a:spcPct val="0"/>
        </a:spcAft>
        <a:defRPr sz="3600">
          <a:solidFill>
            <a:schemeClr val="tx1"/>
          </a:solidFill>
          <a:latin typeface="Arial" panose="020B0604020202090204" pitchFamily="34" charset="0"/>
          <a:ea typeface="SimSun" pitchFamily="2" charset="-122"/>
        </a:defRPr>
      </a:lvl7pPr>
      <a:lvl8pPr marL="1371600" algn="l" rtl="0" fontAlgn="base">
        <a:spcBef>
          <a:spcPct val="0"/>
        </a:spcBef>
        <a:spcAft>
          <a:spcPct val="0"/>
        </a:spcAft>
        <a:defRPr sz="3600">
          <a:solidFill>
            <a:schemeClr val="tx1"/>
          </a:solidFill>
          <a:latin typeface="Arial" panose="020B0604020202090204" pitchFamily="34" charset="0"/>
          <a:ea typeface="SimSun" pitchFamily="2" charset="-122"/>
        </a:defRPr>
      </a:lvl8pPr>
      <a:lvl9pPr marL="1828800" algn="l" rtl="0" fontAlgn="base">
        <a:spcBef>
          <a:spcPct val="0"/>
        </a:spcBef>
        <a:spcAft>
          <a:spcPct val="0"/>
        </a:spcAft>
        <a:defRPr sz="3600">
          <a:solidFill>
            <a:schemeClr val="tx1"/>
          </a:solidFill>
          <a:latin typeface="Arial" panose="020B0604020202090204"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noChangeArrowheads="1"/>
          </p:cNvSpPr>
          <p:nvPr>
            <p:ph type="ctrTitle" sz="quarter"/>
          </p:nvPr>
        </p:nvSpPr>
        <p:spPr>
          <a:xfrm>
            <a:off x="480060" y="635000"/>
            <a:ext cx="11231245" cy="767080"/>
          </a:xfrm>
        </p:spPr>
        <p:txBody>
          <a:bodyPr/>
          <a:p>
            <a:r>
              <a:rPr lang="en-US" sz="4400"/>
              <a:t>MEET THE BOARD</a:t>
            </a:r>
            <a:endParaRPr lang="en-US" sz="4400"/>
          </a:p>
        </p:txBody>
      </p:sp>
      <p:sp>
        <p:nvSpPr>
          <p:cNvPr id="6" name="Subtitle 5"/>
          <p:cNvSpPr>
            <a:spLocks noGrp="1"/>
          </p:cNvSpPr>
          <p:nvPr>
            <p:ph type="subTitle" sz="quarter" idx="1"/>
          </p:nvPr>
        </p:nvSpPr>
        <p:spPr>
          <a:xfrm>
            <a:off x="1796415" y="1786255"/>
            <a:ext cx="8157845" cy="1584960"/>
          </a:xfrm>
        </p:spPr>
        <p:txBody>
          <a:bodyPr/>
          <a:p>
            <a:r>
              <a:rPr lang="en-US" sz="3600"/>
              <a:t>Presented by:</a:t>
            </a:r>
            <a:endParaRPr lang="en-US" sz="3600"/>
          </a:p>
          <a:p>
            <a:r>
              <a:rPr lang="en-US" sz="3600"/>
              <a:t>FBIDCAAA Board of Directors</a:t>
            </a:r>
            <a:endParaRPr lang="en-US" sz="3600"/>
          </a:p>
          <a:p>
            <a:pPr algn="ctr"/>
            <a:r>
              <a:rPr lang="en-US" sz="2400"/>
              <a:t>February 7, 2022</a:t>
            </a:r>
            <a:endParaRPr lang="en-US" sz="240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40105" y="457200"/>
            <a:ext cx="3933190" cy="414020"/>
          </a:xfrm>
        </p:spPr>
        <p:txBody>
          <a:bodyPr/>
          <a:p>
            <a:r>
              <a:rPr lang="en-US"/>
              <a:t>Board Member</a:t>
            </a:r>
            <a:endParaRPr lang="en-US"/>
          </a:p>
        </p:txBody>
      </p:sp>
      <p:sp>
        <p:nvSpPr>
          <p:cNvPr id="4" name="Text Placeholder 3"/>
          <p:cNvSpPr>
            <a:spLocks noGrp="1"/>
          </p:cNvSpPr>
          <p:nvPr>
            <p:ph type="body" sz="half" idx="2"/>
          </p:nvPr>
        </p:nvSpPr>
        <p:spPr>
          <a:xfrm>
            <a:off x="840105" y="1254125"/>
            <a:ext cx="5702935" cy="5250180"/>
          </a:xfrm>
        </p:spPr>
        <p:txBody>
          <a:bodyPr/>
          <a:p>
            <a:r>
              <a:rPr lang="en-US" sz="2000"/>
              <a:t>Ray is a graduate of the 2019 Detroit Field Office Citizens Academy.  He earned his graduate degrees in labor relations from Michigan State University and a law degree from Wayne State University. In four decades practicing labor relations law, he represented numerous companies in the transportation sector. </a:t>
            </a:r>
            <a:endParaRPr lang="en-US" sz="2000"/>
          </a:p>
          <a:p>
            <a:endParaRPr lang="en-US" sz="2000"/>
          </a:p>
          <a:p>
            <a:r>
              <a:rPr lang="en-US" sz="2000"/>
              <a:t> His volunteer experience includes serving as board member and chair of the board of trustees of a major Michigan hospital system as well as mentoring at-risk grade school students. His current interests involve working as a professional trustee on a labor and management board created and administered by a health care fund. He joined the Detroit Alumni Board in January 2021.</a:t>
            </a:r>
            <a:endParaRPr lang="en-US" sz="2000"/>
          </a:p>
        </p:txBody>
      </p:sp>
      <p:pic>
        <p:nvPicPr>
          <p:cNvPr id="5" name="Content Placeholder 4" descr="RayJPG"/>
          <p:cNvPicPr>
            <a:picLocks noChangeAspect="1"/>
          </p:cNvPicPr>
          <p:nvPr>
            <p:ph idx="1"/>
          </p:nvPr>
        </p:nvPicPr>
        <p:blipFill>
          <a:blip r:embed="rId1"/>
          <a:stretch>
            <a:fillRect/>
          </a:stretch>
        </p:blipFill>
        <p:spPr>
          <a:xfrm>
            <a:off x="7659370" y="991870"/>
            <a:ext cx="3262630" cy="48736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Board Member</a:t>
            </a:r>
            <a:endParaRPr lang="en-US"/>
          </a:p>
        </p:txBody>
      </p:sp>
      <p:sp>
        <p:nvSpPr>
          <p:cNvPr id="7" name="Content Placeholder 6"/>
          <p:cNvSpPr>
            <a:spLocks noGrp="1"/>
          </p:cNvSpPr>
          <p:nvPr>
            <p:ph sz="half" idx="2"/>
          </p:nvPr>
        </p:nvSpPr>
        <p:spPr/>
        <p:txBody>
          <a:bodyPr/>
          <a:p>
            <a:pPr marL="0" indent="0">
              <a:buNone/>
            </a:pPr>
            <a:r>
              <a:rPr lang="en-US"/>
              <a:t>Hassan Ossan (Sam) is a local business owner donating his time toward the betterment of Wayne county. He is an active Wayne County Liaison also serving as a Wayne County Commander, Reserve Division.</a:t>
            </a:r>
            <a:endParaRPr lang="en-US"/>
          </a:p>
        </p:txBody>
      </p:sp>
      <p:pic>
        <p:nvPicPr>
          <p:cNvPr id="8" name="Content Placeholder 7" descr="Sam"/>
          <p:cNvPicPr>
            <a:picLocks noChangeAspect="1"/>
          </p:cNvPicPr>
          <p:nvPr>
            <p:ph sz="half" idx="1"/>
          </p:nvPr>
        </p:nvPicPr>
        <p:blipFill>
          <a:blip r:embed="rId1"/>
          <a:stretch>
            <a:fillRect/>
          </a:stretch>
        </p:blipFill>
        <p:spPr>
          <a:xfrm>
            <a:off x="1007745" y="1600200"/>
            <a:ext cx="4587240" cy="45262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Board Member</a:t>
            </a:r>
            <a:endParaRPr lang="en-US"/>
          </a:p>
        </p:txBody>
      </p:sp>
      <p:sp>
        <p:nvSpPr>
          <p:cNvPr id="4" name="Content Placeholder 3"/>
          <p:cNvSpPr>
            <a:spLocks noGrp="1"/>
          </p:cNvSpPr>
          <p:nvPr>
            <p:ph sz="half" idx="2"/>
          </p:nvPr>
        </p:nvSpPr>
        <p:spPr>
          <a:xfrm>
            <a:off x="5887085" y="669290"/>
            <a:ext cx="5695315" cy="5739765"/>
          </a:xfrm>
        </p:spPr>
        <p:txBody>
          <a:bodyPr/>
          <a:p>
            <a:pPr marL="0" indent="0">
              <a:buNone/>
            </a:pPr>
            <a:r>
              <a:rPr lang="en-US" sz="2200"/>
              <a:t>Hassen, an active father of 4, resides in southeastern Michigan with his wife. As a property owner, he spends much of his day directing the businesses he has established. </a:t>
            </a:r>
            <a:endParaRPr lang="en-US" sz="2200"/>
          </a:p>
          <a:p>
            <a:pPr marL="0" indent="0">
              <a:buNone/>
            </a:pPr>
            <a:endParaRPr lang="en-US" sz="2200"/>
          </a:p>
          <a:p>
            <a:pPr marL="0" indent="0">
              <a:buNone/>
            </a:pPr>
            <a:r>
              <a:rPr lang="en-US" sz="2200"/>
              <a:t>This local entrepreneur has partnered with multiple communities and volunteers his time and expertise as a Tax Increment Finance Authority (TIFA) Board Member for the City of Warren and a Board Member for the Downtown Development Authority for the City of Centerline. </a:t>
            </a:r>
            <a:endParaRPr lang="en-US" sz="2200"/>
          </a:p>
          <a:p>
            <a:endParaRPr lang="en-US" sz="2200"/>
          </a:p>
          <a:p>
            <a:pPr marL="0" indent="0">
              <a:buNone/>
            </a:pPr>
            <a:r>
              <a:rPr lang="en-US" sz="2200"/>
              <a:t>He is an active member of the Fraternal Order of Police</a:t>
            </a:r>
            <a:endParaRPr lang="en-US" sz="2200"/>
          </a:p>
        </p:txBody>
      </p:sp>
      <p:pic>
        <p:nvPicPr>
          <p:cNvPr id="5" name="Content Placeholder 4" descr="Hassen"/>
          <p:cNvPicPr>
            <a:picLocks noChangeAspect="1"/>
          </p:cNvPicPr>
          <p:nvPr>
            <p:ph sz="half" idx="1"/>
          </p:nvPr>
        </p:nvPicPr>
        <p:blipFill>
          <a:blip r:embed="rId1"/>
          <a:stretch>
            <a:fillRect/>
          </a:stretch>
        </p:blipFill>
        <p:spPr>
          <a:xfrm>
            <a:off x="1423035" y="1600200"/>
            <a:ext cx="3757295" cy="45262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840105" y="457200"/>
            <a:ext cx="3933190" cy="530225"/>
          </a:xfrm>
        </p:spPr>
        <p:txBody>
          <a:bodyPr/>
          <a:p>
            <a:r>
              <a:rPr lang="en-US"/>
              <a:t>Board Member</a:t>
            </a:r>
            <a:endParaRPr lang="en-US"/>
          </a:p>
        </p:txBody>
      </p:sp>
      <p:sp>
        <p:nvSpPr>
          <p:cNvPr id="7" name="Text Placeholder 6"/>
          <p:cNvSpPr>
            <a:spLocks noGrp="1"/>
          </p:cNvSpPr>
          <p:nvPr>
            <p:ph type="body" sz="half" idx="2"/>
          </p:nvPr>
        </p:nvSpPr>
        <p:spPr>
          <a:xfrm>
            <a:off x="403225" y="1238885"/>
            <a:ext cx="5060950" cy="4630420"/>
          </a:xfrm>
        </p:spPr>
        <p:txBody>
          <a:bodyPr/>
          <a:p>
            <a:r>
              <a:rPr lang="en-US" sz="2200"/>
              <a:t>Holding a MBA from Central Michigan University, Jay Reynold’s career has leveraged his skills for the automotive and manufacturing industries in Michigan. He continues to support Southeastern Michigan through multiple volunteer efforts, which have included Habitat for Humanity, Oakland County Mentors (where he received recognition as a Mentor of the Year), Goodfellows, the Senior Men’s Club and many others. He has served as the Board of Directors President for the Birmingham Senior Center.</a:t>
            </a:r>
            <a:endParaRPr lang="en-US" sz="2200"/>
          </a:p>
        </p:txBody>
      </p:sp>
      <p:pic>
        <p:nvPicPr>
          <p:cNvPr id="8" name="Content Placeholder 7" descr="Jay"/>
          <p:cNvPicPr>
            <a:picLocks noChangeAspect="1"/>
          </p:cNvPicPr>
          <p:nvPr>
            <p:ph idx="1"/>
          </p:nvPr>
        </p:nvPicPr>
        <p:blipFill>
          <a:blip r:embed="rId1"/>
          <a:stretch>
            <a:fillRect/>
          </a:stretch>
        </p:blipFill>
        <p:spPr>
          <a:xfrm>
            <a:off x="6441440" y="987425"/>
            <a:ext cx="3655060" cy="48736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40105" y="457200"/>
            <a:ext cx="3933190" cy="201930"/>
          </a:xfrm>
        </p:spPr>
        <p:txBody>
          <a:bodyPr/>
          <a:p>
            <a:r>
              <a:rPr lang="en-US"/>
              <a:t>Board Member</a:t>
            </a:r>
            <a:endParaRPr lang="en-US"/>
          </a:p>
        </p:txBody>
      </p:sp>
      <p:sp>
        <p:nvSpPr>
          <p:cNvPr id="4" name="Text Placeholder 3"/>
          <p:cNvSpPr>
            <a:spLocks noGrp="1"/>
          </p:cNvSpPr>
          <p:nvPr>
            <p:ph type="body" sz="half" idx="2"/>
          </p:nvPr>
        </p:nvSpPr>
        <p:spPr>
          <a:xfrm>
            <a:off x="386715" y="935355"/>
            <a:ext cx="5895340" cy="5606415"/>
          </a:xfrm>
        </p:spPr>
        <p:txBody>
          <a:bodyPr/>
          <a:p>
            <a:r>
              <a:rPr lang="en-US" sz="2000"/>
              <a:t>P. Kelly Comeaux was born in Corpus Christi Texas.  His father worked for Burroughs and mother was an interior decorator. Following in his fathers footsteps, he became a Field Engineer for Burroughs when his father was promoted to the Michigan headquarters.  When his father started a computer company in 1981, Kelly was not far behind, becoming a Novell, Microsoft, Cisco, and IBM engineer.  Kelly took over the company in 1998 and has rolled with the changing times to now become a Managed Solution Provider.  A fancy term that means he fixes computers and helps make technology a tool to help businesses grow.  For fun, Kelly helps law enforcement with computer forensics.  He lives with his wife and two boys (16 and 17 years of age) in Brighton Michigan and enjoys the outdoors. </a:t>
            </a:r>
            <a:endParaRPr lang="en-US" sz="2000"/>
          </a:p>
        </p:txBody>
      </p:sp>
      <p:pic>
        <p:nvPicPr>
          <p:cNvPr id="5" name="Content Placeholder 4" descr="Kelly"/>
          <p:cNvPicPr>
            <a:picLocks noChangeAspect="1"/>
          </p:cNvPicPr>
          <p:nvPr>
            <p:ph idx="1"/>
          </p:nvPr>
        </p:nvPicPr>
        <p:blipFill>
          <a:blip r:embed="rId1"/>
          <a:stretch>
            <a:fillRect/>
          </a:stretch>
        </p:blipFill>
        <p:spPr>
          <a:xfrm>
            <a:off x="6924675" y="1081405"/>
            <a:ext cx="3801110" cy="44392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a:t>Goals and Objectives for 2022</a:t>
            </a:r>
            <a:endParaRPr lang="en-US"/>
          </a:p>
        </p:txBody>
      </p:sp>
      <p:sp>
        <p:nvSpPr>
          <p:cNvPr id="6" name="Content Placeholder 5"/>
          <p:cNvSpPr>
            <a:spLocks noGrp="1"/>
          </p:cNvSpPr>
          <p:nvPr>
            <p:ph idx="1"/>
          </p:nvPr>
        </p:nvSpPr>
        <p:spPr>
          <a:xfrm>
            <a:off x="609600" y="2099945"/>
            <a:ext cx="10972800" cy="4026535"/>
          </a:xfrm>
        </p:spPr>
        <p:txBody>
          <a:bodyPr/>
          <a:p>
            <a:r>
              <a:rPr lang="en-US"/>
              <a:t></a:t>
            </a:r>
            <a:r>
              <a:rPr lang="en-US" sz="3600"/>
              <a:t>Increase Membership Engagement by 10%</a:t>
            </a:r>
            <a:endParaRPr lang="en-US" sz="3600"/>
          </a:p>
          <a:p>
            <a:r>
              <a:rPr lang="en-US" sz="3600"/>
              <a:t>Improve Communication with Membership</a:t>
            </a:r>
            <a:endParaRPr lang="en-US" sz="3600"/>
          </a:p>
          <a:p>
            <a:r>
              <a:rPr lang="en-US" sz="3600"/>
              <a:t>Establish Committees  </a:t>
            </a:r>
            <a:endParaRPr lang="en-US" sz="3600"/>
          </a:p>
          <a:p>
            <a:r>
              <a:rPr lang="en-US" sz="3600"/>
              <a:t>Increase Membership Renewals by 10%</a:t>
            </a:r>
            <a:endParaRPr lang="en-US" sz="3600"/>
          </a:p>
          <a:p>
            <a:r>
              <a:rPr lang="en-US" sz="3600"/>
              <a:t>Improve Fundraising Efforts</a:t>
            </a:r>
            <a:endParaRPr lang="en-US"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a:t>2022 Activities</a:t>
            </a:r>
            <a:endParaRPr lang="en-US"/>
          </a:p>
        </p:txBody>
      </p:sp>
      <p:sp>
        <p:nvSpPr>
          <p:cNvPr id="7" name="Content Placeholder 6"/>
          <p:cNvSpPr>
            <a:spLocks noGrp="1"/>
          </p:cNvSpPr>
          <p:nvPr>
            <p:ph sz="half" idx="1"/>
          </p:nvPr>
        </p:nvSpPr>
        <p:spPr>
          <a:xfrm>
            <a:off x="609600" y="1174750"/>
            <a:ext cx="5384800" cy="5661025"/>
          </a:xfrm>
        </p:spPr>
        <p:txBody>
          <a:bodyPr/>
          <a:p>
            <a:pPr marL="457200" lvl="1" indent="0">
              <a:buNone/>
            </a:pPr>
            <a:r>
              <a:rPr lang="en-US" sz="3200"/>
              <a:t>First Quarter</a:t>
            </a:r>
            <a:endParaRPr lang="en-US" sz="1750"/>
          </a:p>
          <a:p>
            <a:pPr marL="0" indent="0">
              <a:buNone/>
            </a:pPr>
            <a:r>
              <a:rPr lang="en-US" sz="2000"/>
              <a:t></a:t>
            </a:r>
            <a:endParaRPr lang="en-US" sz="2000"/>
          </a:p>
          <a:p>
            <a:pPr lvl="1"/>
            <a:r>
              <a:rPr lang="en-US" sz="2300"/>
              <a:t>Virtual Meet The Board 2022 – Feb 7, 2022  </a:t>
            </a:r>
            <a:endParaRPr lang="en-US" sz="2300"/>
          </a:p>
          <a:p>
            <a:pPr lvl="1"/>
            <a:r>
              <a:rPr lang="en-US" sz="2300"/>
              <a:t>Virtual Information Forum to discuss Bylaws, MOA, Board Structure and Other Authorizing Documents – March 7, 2022 </a:t>
            </a:r>
            <a:endParaRPr lang="en-US" sz="2300"/>
          </a:p>
          <a:p>
            <a:pPr lvl="1"/>
            <a:r>
              <a:rPr lang="en-US" sz="2300"/>
              <a:t>Establish Committees and Solicit Volunteers</a:t>
            </a:r>
            <a:endParaRPr lang="en-US" sz="2300"/>
          </a:p>
          <a:p>
            <a:pPr lvl="1"/>
            <a:r>
              <a:rPr lang="en-US" sz="2300"/>
              <a:t>Planning for Human Trafficking Event </a:t>
            </a:r>
            <a:endParaRPr lang="en-US" sz="2300"/>
          </a:p>
          <a:p>
            <a:pPr lvl="1"/>
            <a:r>
              <a:rPr lang="en-US" sz="2300"/>
              <a:t>Planning for Zoo Event</a:t>
            </a:r>
            <a:endParaRPr lang="en-US" sz="2300"/>
          </a:p>
          <a:p>
            <a:endParaRPr lang="en-US" sz="2400"/>
          </a:p>
          <a:p>
            <a:r>
              <a:rPr lang="en-US"/>
              <a:t></a:t>
            </a:r>
            <a:endParaRPr lang="en-US"/>
          </a:p>
        </p:txBody>
      </p:sp>
      <p:sp>
        <p:nvSpPr>
          <p:cNvPr id="8" name="Content Placeholder 7"/>
          <p:cNvSpPr>
            <a:spLocks noGrp="1"/>
          </p:cNvSpPr>
          <p:nvPr>
            <p:ph sz="half" idx="2"/>
          </p:nvPr>
        </p:nvSpPr>
        <p:spPr>
          <a:xfrm>
            <a:off x="6197600" y="1174750"/>
            <a:ext cx="5384800" cy="5517515"/>
          </a:xfrm>
        </p:spPr>
        <p:txBody>
          <a:bodyPr/>
          <a:p>
            <a:pPr marL="457200" lvl="1" indent="0">
              <a:buNone/>
            </a:pPr>
            <a:r>
              <a:rPr lang="en-US" sz="3200"/>
              <a:t>Second Quarter</a:t>
            </a:r>
            <a:endParaRPr lang="en-US" sz="3200"/>
          </a:p>
          <a:p>
            <a:pPr marL="0" indent="0">
              <a:buNone/>
            </a:pPr>
            <a:endParaRPr lang="en-US" sz="2400"/>
          </a:p>
          <a:p>
            <a:pPr lvl="1"/>
            <a:r>
              <a:rPr lang="en-US" sz="2400"/>
              <a:t>Citizen’s Academy – 1st Week of May/June Graduation</a:t>
            </a:r>
            <a:endParaRPr lang="en-US" sz="2400"/>
          </a:p>
          <a:p>
            <a:pPr lvl="1"/>
            <a:r>
              <a:rPr lang="en-US" sz="2400"/>
              <a:t>Membership Engagement – Habitat for Humanity Volunteer Opportunity</a:t>
            </a:r>
            <a:endParaRPr lang="en-US" sz="2400"/>
          </a:p>
          <a:p>
            <a:pPr lvl="1"/>
            <a:r>
              <a:rPr lang="en-US" sz="2400"/>
              <a:t>Virtual Community Forums (Focused on Elderly)</a:t>
            </a:r>
            <a:endParaRPr lang="en-US" sz="2400"/>
          </a:p>
          <a:p>
            <a:pPr lvl="1"/>
            <a:r>
              <a:rPr lang="en-US" sz="2400"/>
              <a:t>FBIDCAAA Zoo Event – June 4, 2022</a:t>
            </a:r>
            <a:endParaRPr 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2022 Activities</a:t>
            </a:r>
            <a:endParaRPr lang="en-US"/>
          </a:p>
        </p:txBody>
      </p:sp>
      <p:sp>
        <p:nvSpPr>
          <p:cNvPr id="3" name="Content Placeholder 2"/>
          <p:cNvSpPr>
            <a:spLocks noGrp="1"/>
          </p:cNvSpPr>
          <p:nvPr>
            <p:ph sz="half" idx="1"/>
          </p:nvPr>
        </p:nvSpPr>
        <p:spPr/>
        <p:txBody>
          <a:bodyPr/>
          <a:p>
            <a:pPr marL="457200" lvl="1" indent="0">
              <a:buNone/>
            </a:pPr>
            <a:r>
              <a:rPr lang="en-US" sz="3200"/>
              <a:t>Third Quarter</a:t>
            </a:r>
            <a:endParaRPr lang="en-US" sz="2100"/>
          </a:p>
          <a:p>
            <a:pPr marL="0" indent="0">
              <a:buNone/>
            </a:pPr>
            <a:endParaRPr lang="en-US" sz="2400"/>
          </a:p>
          <a:p>
            <a:pPr lvl="1"/>
            <a:r>
              <a:rPr lang="en-US"/>
              <a:t>Human Trafficking Event – World Day Against Trafficking in Persons     July 30, 2022 </a:t>
            </a:r>
            <a:endParaRPr lang="en-US"/>
          </a:p>
          <a:p>
            <a:pPr lvl="1"/>
            <a:r>
              <a:rPr lang="en-US"/>
              <a:t>Membership Engagement – Gleaners/Forgotten Harvest Volunteer Opportunity </a:t>
            </a:r>
            <a:endParaRPr lang="en-US"/>
          </a:p>
          <a:p>
            <a:pPr lvl="1"/>
            <a:r>
              <a:rPr lang="en-US"/>
              <a:t>Special Jr. Agent Program</a:t>
            </a:r>
            <a:endParaRPr lang="en-US"/>
          </a:p>
          <a:p>
            <a:pPr marL="0" indent="0">
              <a:buNone/>
            </a:pPr>
            <a:endParaRPr lang="en-US"/>
          </a:p>
        </p:txBody>
      </p:sp>
      <p:sp>
        <p:nvSpPr>
          <p:cNvPr id="4" name="Content Placeholder 3"/>
          <p:cNvSpPr>
            <a:spLocks noGrp="1"/>
          </p:cNvSpPr>
          <p:nvPr>
            <p:ph sz="half" idx="2"/>
          </p:nvPr>
        </p:nvSpPr>
        <p:spPr/>
        <p:txBody>
          <a:bodyPr/>
          <a:p>
            <a:pPr marL="457200" lvl="1" indent="0">
              <a:buNone/>
            </a:pPr>
            <a:r>
              <a:rPr lang="en-US" sz="3200"/>
              <a:t>Fourth Quarter</a:t>
            </a:r>
            <a:endParaRPr lang="en-US"/>
          </a:p>
          <a:p>
            <a:pPr marL="0" indent="0">
              <a:buNone/>
            </a:pPr>
            <a:endParaRPr lang="en-US" sz="2400"/>
          </a:p>
          <a:p>
            <a:pPr lvl="1"/>
            <a:r>
              <a:rPr lang="en-US"/>
              <a:t>Planning Retreat - November/December</a:t>
            </a:r>
            <a:endParaRPr lang="en-US"/>
          </a:p>
          <a:p>
            <a:pPr lvl="1"/>
            <a:r>
              <a:rPr lang="en-US"/>
              <a:t>Membership Engagement – Holiday Drive with Hat, Sock, Coat, etc.</a:t>
            </a:r>
            <a:endParaRPr lang="en-US"/>
          </a:p>
          <a:p>
            <a:pPr lvl="1"/>
            <a:r>
              <a:rPr lang="en-US"/>
              <a:t>Giving Tree</a:t>
            </a:r>
            <a:endParaRPr lang="en-US"/>
          </a:p>
          <a:p>
            <a:pPr lvl="1"/>
            <a:r>
              <a:rPr lang="en-US"/>
              <a:t>Adopt-A-Family</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Committees</a:t>
            </a:r>
            <a:endParaRPr lang="en-US"/>
          </a:p>
        </p:txBody>
      </p:sp>
      <p:sp>
        <p:nvSpPr>
          <p:cNvPr id="3" name="Content Placeholder 2"/>
          <p:cNvSpPr>
            <a:spLocks noGrp="1"/>
          </p:cNvSpPr>
          <p:nvPr>
            <p:ph idx="1"/>
          </p:nvPr>
        </p:nvSpPr>
        <p:spPr/>
        <p:txBody>
          <a:bodyPr/>
          <a:p>
            <a:r>
              <a:rPr lang="en-US"/>
              <a:t>Fundraising</a:t>
            </a:r>
            <a:endParaRPr lang="en-US"/>
          </a:p>
          <a:p>
            <a:r>
              <a:rPr lang="en-US"/>
              <a:t>Communications/Social Media</a:t>
            </a:r>
            <a:endParaRPr lang="en-US"/>
          </a:p>
          <a:p>
            <a:r>
              <a:rPr lang="en-US"/>
              <a:t>Human Trafficking Event</a:t>
            </a:r>
            <a:endParaRPr lang="en-US"/>
          </a:p>
          <a:p>
            <a:r>
              <a:rPr lang="en-US"/>
              <a:t>FBIDCAAA Zoo Event</a:t>
            </a:r>
            <a:endParaRPr lang="en-US"/>
          </a:p>
          <a:p>
            <a:r>
              <a:rPr lang="en-US"/>
              <a:t>Holiday Drive</a:t>
            </a:r>
            <a:endParaRPr lang="en-US"/>
          </a:p>
          <a:p>
            <a:r>
              <a:rPr lang="en-US"/>
              <a:t>Membership Benefits</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Membership Suggestions</a:t>
            </a:r>
            <a:endParaRPr lang="en-US"/>
          </a:p>
        </p:txBody>
      </p:sp>
      <p:pic>
        <p:nvPicPr>
          <p:cNvPr id="4" name="Content Placeholder 3" descr="Suggestion"/>
          <p:cNvPicPr>
            <a:picLocks noChangeAspect="1"/>
          </p:cNvPicPr>
          <p:nvPr>
            <p:ph idx="1"/>
          </p:nvPr>
        </p:nvPicPr>
        <p:blipFill>
          <a:blip r:embed="rId1"/>
          <a:stretch>
            <a:fillRect/>
          </a:stretch>
        </p:blipFill>
        <p:spPr>
          <a:xfrm>
            <a:off x="1565275" y="1174750"/>
            <a:ext cx="8961120" cy="54184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noChangeArrowheads="1"/>
          </p:cNvSpPr>
          <p:nvPr>
            <p:ph type="title"/>
          </p:nvPr>
        </p:nvSpPr>
        <p:spPr/>
        <p:txBody>
          <a:bodyPr/>
          <a:p>
            <a:r>
              <a:rPr lang="en-US"/>
              <a:t>MEET THE BOARD</a:t>
            </a:r>
            <a:endParaRPr lang="en-US"/>
          </a:p>
        </p:txBody>
      </p:sp>
      <p:sp>
        <p:nvSpPr>
          <p:cNvPr id="6" name="Content Placeholder 5"/>
          <p:cNvSpPr>
            <a:spLocks noGrp="1"/>
          </p:cNvSpPr>
          <p:nvPr>
            <p:ph idx="1"/>
          </p:nvPr>
        </p:nvSpPr>
        <p:spPr>
          <a:xfrm>
            <a:off x="609600" y="1367790"/>
            <a:ext cx="10972800" cy="5435600"/>
          </a:xfrm>
        </p:spPr>
        <p:txBody>
          <a:bodyPr/>
          <a:p>
            <a:r>
              <a:rPr lang="en-US" sz="3600"/>
              <a:t>Welcome and Purpose</a:t>
            </a:r>
            <a:endParaRPr lang="en-US" sz="3600"/>
          </a:p>
          <a:p>
            <a:r>
              <a:rPr lang="en-US" sz="3600"/>
              <a:t>Board Member Introductions</a:t>
            </a:r>
            <a:endParaRPr lang="en-US" sz="3600"/>
          </a:p>
          <a:p>
            <a:r>
              <a:rPr lang="en-US" sz="3600"/>
              <a:t>Goals and Objectives</a:t>
            </a:r>
            <a:endParaRPr lang="en-US" sz="3600"/>
          </a:p>
          <a:p>
            <a:r>
              <a:rPr lang="en-US" sz="3600"/>
              <a:t>2022 Planned Activities</a:t>
            </a:r>
            <a:endParaRPr lang="en-US" sz="3600"/>
          </a:p>
          <a:p>
            <a:r>
              <a:rPr lang="en-US" sz="3600"/>
              <a:t>Committees</a:t>
            </a:r>
            <a:endParaRPr lang="en-US" sz="3600"/>
          </a:p>
          <a:p>
            <a:r>
              <a:rPr lang="en-US" sz="3600"/>
              <a:t>Membership Suggestions </a:t>
            </a:r>
            <a:endParaRPr lang="en-US" sz="3600"/>
          </a:p>
          <a:p>
            <a:r>
              <a:rPr lang="en-US" sz="3600"/>
              <a:t>Questions</a:t>
            </a:r>
            <a:endParaRPr lang="en-US" sz="3600"/>
          </a:p>
          <a:p>
            <a:endParaRPr lang="en-US"/>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Questions"/>
          <p:cNvPicPr>
            <a:picLocks noChangeAspect="1"/>
          </p:cNvPicPr>
          <p:nvPr/>
        </p:nvPicPr>
        <p:blipFill>
          <a:blip r:embed="rId1"/>
          <a:stretch>
            <a:fillRect/>
          </a:stretch>
        </p:blipFill>
        <p:spPr>
          <a:xfrm>
            <a:off x="1066800" y="595630"/>
            <a:ext cx="10058400" cy="56667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400"/>
              <a:t>Welcome and Purpose</a:t>
            </a:r>
            <a:endParaRPr lang="en-US" sz="4400"/>
          </a:p>
        </p:txBody>
      </p:sp>
      <p:sp>
        <p:nvSpPr>
          <p:cNvPr id="3" name="Content Placeholder 2"/>
          <p:cNvSpPr>
            <a:spLocks noGrp="1"/>
          </p:cNvSpPr>
          <p:nvPr>
            <p:ph idx="1"/>
          </p:nvPr>
        </p:nvSpPr>
        <p:spPr>
          <a:xfrm>
            <a:off x="609600" y="1652270"/>
            <a:ext cx="11403965" cy="5043170"/>
          </a:xfrm>
        </p:spPr>
        <p:txBody>
          <a:bodyPr/>
          <a:p>
            <a:r>
              <a:rPr lang="en-US" sz="3600"/>
              <a:t>Purpose - To provide an opportunity for the FBI Detroit Citizens Academy Alumni Association to meet the Board of Directors and for the Board of Director to meet and greet the members of the Association.</a:t>
            </a:r>
            <a:endParaRPr lang="en-US" sz="3600"/>
          </a:p>
          <a:p>
            <a:r>
              <a:rPr lang="en-US" sz="3600"/>
              <a:t>Goal is for membership engagement and to reignite participation with the FBIDCAAA.</a:t>
            </a:r>
            <a:endParaRPr lang="en-US" sz="3600"/>
          </a:p>
          <a:p>
            <a:r>
              <a:rPr lang="en-US" sz="3600"/>
              <a:t> Membership Renewal</a:t>
            </a:r>
            <a:endParaRPr lang="en-US"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325120" y="107315"/>
            <a:ext cx="3933190" cy="495935"/>
          </a:xfrm>
        </p:spPr>
        <p:txBody>
          <a:bodyPr/>
          <a:p>
            <a:r>
              <a:rPr lang="en-US"/>
              <a:t>President</a:t>
            </a:r>
            <a:endParaRPr lang="en-US"/>
          </a:p>
        </p:txBody>
      </p:sp>
      <p:sp>
        <p:nvSpPr>
          <p:cNvPr id="6" name="Text Placeholder 5"/>
          <p:cNvSpPr>
            <a:spLocks noGrp="1"/>
          </p:cNvSpPr>
          <p:nvPr>
            <p:ph type="body" sz="half" idx="2"/>
          </p:nvPr>
        </p:nvSpPr>
        <p:spPr>
          <a:xfrm>
            <a:off x="325120" y="762000"/>
            <a:ext cx="6038215" cy="5107305"/>
          </a:xfrm>
        </p:spPr>
        <p:txBody>
          <a:bodyPr/>
          <a:p>
            <a:r>
              <a:rPr lang="en-US" sz="1950"/>
              <a:t>Dr. Shawny DeBerry is a strategic thought leader with over 25 years experience directing government and enterprise organizations,  She is currently the Director of Administration for the Wayne County Department of Public Services, as well as an Associate Professor at the University of Phoenix. </a:t>
            </a:r>
            <a:endParaRPr lang="en-US" sz="1950"/>
          </a:p>
          <a:p>
            <a:endParaRPr lang="en-US" sz="1950"/>
          </a:p>
          <a:p>
            <a:r>
              <a:rPr lang="en-US" sz="1950"/>
              <a:t>Dr. DeBerry has a BA Degree in Finance and MBA from the University of Detroit Mercy, and a Ph.D. from Capella University. She is a Certified Associate in Project Management. She is also a published author with the Journal of Academy of Business and Economics. Dr. DeBerry has used her finance, project management, operations, administration and organizational skills in serving the constituents of the City of Detroit and Wayne County. She has several professional affiliations incuding the Horatio Williams Foundation (Chair) and the Vanguard Community Development Corporation (Treasurer). </a:t>
            </a:r>
            <a:endParaRPr lang="en-US" sz="1950"/>
          </a:p>
        </p:txBody>
      </p:sp>
      <p:pic>
        <p:nvPicPr>
          <p:cNvPr id="7" name="Content Placeholder 6" descr="Shawny"/>
          <p:cNvPicPr>
            <a:picLocks noChangeAspect="1"/>
          </p:cNvPicPr>
          <p:nvPr>
            <p:ph idx="1"/>
          </p:nvPr>
        </p:nvPicPr>
        <p:blipFill>
          <a:blip r:embed="rId1"/>
          <a:stretch>
            <a:fillRect/>
          </a:stretch>
        </p:blipFill>
        <p:spPr>
          <a:xfrm>
            <a:off x="6658610" y="988060"/>
            <a:ext cx="4030980" cy="5130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16560" y="456565"/>
            <a:ext cx="3933190" cy="535305"/>
          </a:xfrm>
        </p:spPr>
        <p:txBody>
          <a:bodyPr/>
          <a:p>
            <a:r>
              <a:rPr lang="en-US"/>
              <a:t>Past President</a:t>
            </a:r>
            <a:endParaRPr lang="en-US"/>
          </a:p>
        </p:txBody>
      </p:sp>
      <p:sp>
        <p:nvSpPr>
          <p:cNvPr id="4" name="Text Placeholder 3"/>
          <p:cNvSpPr>
            <a:spLocks noGrp="1"/>
          </p:cNvSpPr>
          <p:nvPr>
            <p:ph type="body" sz="half" idx="2"/>
          </p:nvPr>
        </p:nvSpPr>
        <p:spPr>
          <a:xfrm>
            <a:off x="270510" y="1166495"/>
            <a:ext cx="6079490" cy="4702810"/>
          </a:xfrm>
        </p:spPr>
        <p:txBody>
          <a:bodyPr/>
          <a:p>
            <a:r>
              <a:rPr lang="en-US" sz="2000"/>
              <a:t>Lawrence F. Kolasa, who we all know as Larry, was born and raised in Detroit.  He graduated from the University of Notre Dame, next spending time with the National Security Agency.   Achieving the rank of Captain in the United States Airforce, Larry had an opportunity to serve this country both in Korea and Vietnam.  Settling into civilian life, he continues to service the people of this country by assisting them with there retirement goals as a Financial Planner.</a:t>
            </a:r>
            <a:endParaRPr lang="en-US" sz="2000"/>
          </a:p>
          <a:p>
            <a:endParaRPr lang="en-US" sz="2000"/>
          </a:p>
          <a:p>
            <a:r>
              <a:rPr lang="en-US" sz="2000"/>
              <a:t>Larry has dedicated his life to helping others by donating his time serving as President at the MDRT foundation, founding the NSDA (National Spasmodic Dysphonia Association), along with multiple therapy dog associates. Currently he is the Past President of the FBIDCAAA. He and His wife of over 50 years continue to reside in Michigan.</a:t>
            </a:r>
            <a:endParaRPr lang="en-US" sz="2000"/>
          </a:p>
        </p:txBody>
      </p:sp>
      <p:pic>
        <p:nvPicPr>
          <p:cNvPr id="5" name="Content Placeholder 4" descr="Larry "/>
          <p:cNvPicPr>
            <a:picLocks noChangeAspect="1"/>
          </p:cNvPicPr>
          <p:nvPr>
            <p:ph idx="1"/>
          </p:nvPr>
        </p:nvPicPr>
        <p:blipFill>
          <a:blip r:embed="rId1"/>
          <a:stretch>
            <a:fillRect/>
          </a:stretch>
        </p:blipFill>
        <p:spPr>
          <a:xfrm>
            <a:off x="7228205" y="991870"/>
            <a:ext cx="3236595" cy="48736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itle 9"/>
          <p:cNvSpPr>
            <a:spLocks noGrp="1"/>
          </p:cNvSpPr>
          <p:nvPr>
            <p:ph type="title"/>
          </p:nvPr>
        </p:nvSpPr>
        <p:spPr>
          <a:xfrm>
            <a:off x="1257935" y="274955"/>
            <a:ext cx="10324465" cy="1143000"/>
          </a:xfrm>
        </p:spPr>
        <p:txBody>
          <a:bodyPr/>
          <a:p>
            <a:r>
              <a:rPr lang="en-US"/>
              <a:t>Vice President</a:t>
            </a:r>
            <a:endParaRPr lang="en-US"/>
          </a:p>
        </p:txBody>
      </p:sp>
      <p:sp>
        <p:nvSpPr>
          <p:cNvPr id="12" name="Content Placeholder 11"/>
          <p:cNvSpPr>
            <a:spLocks noGrp="1"/>
          </p:cNvSpPr>
          <p:nvPr>
            <p:ph sz="half" idx="2"/>
          </p:nvPr>
        </p:nvSpPr>
        <p:spPr>
          <a:xfrm>
            <a:off x="5834380" y="275590"/>
            <a:ext cx="5996940" cy="5850890"/>
          </a:xfrm>
        </p:spPr>
        <p:txBody>
          <a:bodyPr/>
          <a:p>
            <a:pPr marL="0" indent="0">
              <a:buNone/>
            </a:pPr>
            <a:r>
              <a:rPr lang="en-US" sz="2000"/>
              <a:t>Mr. Ramez Haidar holds a Bachelors and Masters in Electrical engineering. Preferring to go by the name of Zack, he is often called Commander Zack by his friends, which refers to his volunteer positions with the Wayne County Sherriff’s Office. </a:t>
            </a:r>
            <a:endParaRPr lang="en-US" sz="2000"/>
          </a:p>
          <a:p>
            <a:endParaRPr lang="en-US" sz="2000"/>
          </a:p>
          <a:p>
            <a:pPr marL="0" indent="0">
              <a:buNone/>
            </a:pPr>
            <a:r>
              <a:rPr lang="en-US" sz="2000"/>
              <a:t>He has proudly served in the Reserve Division for over 20 years and is currently ranked as a commander. His years at Chrysler as a senior engineer have prepared him for the future in vehicle technologies. </a:t>
            </a:r>
            <a:endParaRPr lang="en-US" sz="2000"/>
          </a:p>
          <a:p>
            <a:endParaRPr lang="en-US" sz="2000"/>
          </a:p>
          <a:p>
            <a:pPr marL="0" indent="0">
              <a:buNone/>
            </a:pPr>
            <a:r>
              <a:rPr lang="en-US" sz="2000"/>
              <a:t>He currently manages the electrical engineering department for one of Detroit’s OEM builders of electrical vehicles. He is very active in the community, working with many local groups to promote a drug free society.</a:t>
            </a:r>
            <a:endParaRPr lang="en-US" sz="2000"/>
          </a:p>
        </p:txBody>
      </p:sp>
      <p:pic>
        <p:nvPicPr>
          <p:cNvPr id="13" name="Content Placeholder 12" descr="Zack"/>
          <p:cNvPicPr>
            <a:picLocks noChangeAspect="1"/>
          </p:cNvPicPr>
          <p:nvPr>
            <p:ph sz="half" idx="1"/>
          </p:nvPr>
        </p:nvPicPr>
        <p:blipFill>
          <a:blip r:embed="rId1"/>
          <a:stretch>
            <a:fillRect/>
          </a:stretch>
        </p:blipFill>
        <p:spPr>
          <a:xfrm>
            <a:off x="1257935" y="2030730"/>
            <a:ext cx="4087495" cy="43668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15265" y="190500"/>
            <a:ext cx="11367135" cy="582930"/>
          </a:xfrm>
        </p:spPr>
        <p:txBody>
          <a:bodyPr/>
          <a:p>
            <a:r>
              <a:rPr lang="en-US"/>
              <a:t>Treasurer</a:t>
            </a:r>
            <a:endParaRPr lang="en-US"/>
          </a:p>
        </p:txBody>
      </p:sp>
      <p:sp>
        <p:nvSpPr>
          <p:cNvPr id="3" name="Content Placeholder 2"/>
          <p:cNvSpPr>
            <a:spLocks noGrp="1"/>
          </p:cNvSpPr>
          <p:nvPr>
            <p:ph sz="half" idx="1"/>
          </p:nvPr>
        </p:nvSpPr>
        <p:spPr>
          <a:xfrm>
            <a:off x="327660" y="1174750"/>
            <a:ext cx="5666740" cy="5234305"/>
          </a:xfrm>
        </p:spPr>
        <p:txBody>
          <a:bodyPr/>
          <a:p>
            <a:pPr marL="0" indent="0">
              <a:buNone/>
            </a:pPr>
            <a:r>
              <a:rPr lang="en-US" sz="2400"/>
              <a:t>Sharon Weatherspoon, our newly-elected Treasurer, is a 2010 graduate of the Academy.  She has been a Board member for the past two years.  Sharon holds a Bachelor’s degree in Accounting and Economics from the University of Detroit and a Masters in Management from the Walsh College of Business.  She is a recent retiree after serving as president of an engineering services company for the past 22 years and holding a variety of positions in the automotive industry over the course of her career.  </a:t>
            </a:r>
            <a:endParaRPr lang="en-US" sz="2400"/>
          </a:p>
        </p:txBody>
      </p:sp>
      <p:pic>
        <p:nvPicPr>
          <p:cNvPr id="5" name="Content Placeholder 4" descr="ShaonPNG"/>
          <p:cNvPicPr>
            <a:picLocks noChangeAspect="1"/>
          </p:cNvPicPr>
          <p:nvPr>
            <p:ph sz="half" idx="2"/>
          </p:nvPr>
        </p:nvPicPr>
        <p:blipFill>
          <a:blip r:embed="rId1"/>
          <a:srcRect t="15725" b="32573"/>
          <a:stretch>
            <a:fillRect/>
          </a:stretch>
        </p:blipFill>
        <p:spPr>
          <a:xfrm>
            <a:off x="6418580" y="1583690"/>
            <a:ext cx="3869690" cy="40855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Secretary</a:t>
            </a:r>
            <a:endParaRPr lang="en-US"/>
          </a:p>
        </p:txBody>
      </p:sp>
      <p:sp>
        <p:nvSpPr>
          <p:cNvPr id="7" name="Content Placeholder 6"/>
          <p:cNvSpPr>
            <a:spLocks noGrp="1"/>
          </p:cNvSpPr>
          <p:nvPr>
            <p:ph sz="half" idx="2"/>
          </p:nvPr>
        </p:nvSpPr>
        <p:spPr>
          <a:xfrm>
            <a:off x="5811520" y="191135"/>
            <a:ext cx="6088380" cy="6457950"/>
          </a:xfrm>
        </p:spPr>
        <p:txBody>
          <a:bodyPr/>
          <a:p>
            <a:pPr marL="0" indent="0">
              <a:buNone/>
            </a:pPr>
            <a:r>
              <a:rPr lang="en-US" sz="2000"/>
              <a:t>Ashlyn Rogers graduated from the Academy in 2017 and just recently joined the board as Secretary. She is originally fron Southern California but has been living in Michigan for over 10 years. She is employed as a Data Analyst for a healthcare organization. She is skilled in data analysis and data forensics, specializing in healthcare and administrative systems.  She is known for her abilities to map processes and people to the data that are being leveraged.  </a:t>
            </a:r>
            <a:endParaRPr lang="en-US" sz="2000"/>
          </a:p>
          <a:p>
            <a:pPr marL="0" indent="0">
              <a:buNone/>
            </a:pPr>
            <a:endParaRPr lang="en-US" sz="2000"/>
          </a:p>
          <a:p>
            <a:pPr marL="0" indent="0">
              <a:buNone/>
            </a:pPr>
            <a:r>
              <a:rPr lang="en-US" sz="2000"/>
              <a:t>She attended Southern New Hampshire University, graduating with a BS Degree in Criminal Justice. She was certified by the  U.S. Institute of Diplomacy and Human Rights in 2021 and holds a certification in Human Rights Consulting.  She has done work with the U.S. Institute Against Human Trafficking and is a volunteer interpreter for the National Language Service Corp for Hindi/Urdu languages</a:t>
            </a:r>
            <a:endParaRPr lang="en-US" sz="2000"/>
          </a:p>
        </p:txBody>
      </p:sp>
      <p:pic>
        <p:nvPicPr>
          <p:cNvPr id="8" name="Content Placeholder 7" descr="Ashlyn"/>
          <p:cNvPicPr>
            <a:picLocks noChangeAspect="1"/>
          </p:cNvPicPr>
          <p:nvPr>
            <p:ph sz="half" idx="1"/>
          </p:nvPr>
        </p:nvPicPr>
        <p:blipFill>
          <a:blip r:embed="rId1"/>
          <a:stretch>
            <a:fillRect/>
          </a:stretch>
        </p:blipFill>
        <p:spPr>
          <a:xfrm>
            <a:off x="610235" y="1600200"/>
            <a:ext cx="4532630" cy="4526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840105" y="457200"/>
            <a:ext cx="3933190" cy="828040"/>
          </a:xfrm>
        </p:spPr>
        <p:txBody>
          <a:bodyPr/>
          <a:p>
            <a:r>
              <a:rPr lang="en-US"/>
              <a:t>IT &amp; Social Media</a:t>
            </a:r>
            <a:endParaRPr lang="en-US"/>
          </a:p>
        </p:txBody>
      </p:sp>
      <p:sp>
        <p:nvSpPr>
          <p:cNvPr id="7" name="Text Placeholder 6"/>
          <p:cNvSpPr>
            <a:spLocks noGrp="1"/>
          </p:cNvSpPr>
          <p:nvPr>
            <p:ph type="body" sz="half" idx="2"/>
          </p:nvPr>
        </p:nvSpPr>
        <p:spPr>
          <a:xfrm>
            <a:off x="250825" y="1489710"/>
            <a:ext cx="6338570" cy="4887595"/>
          </a:xfrm>
        </p:spPr>
        <p:txBody>
          <a:bodyPr/>
          <a:p>
            <a:r>
              <a:rPr lang="en-US" sz="2400"/>
              <a:t>Gerald S. Eggart, whom prefers to be called Gerry, achieved a degree in Business Systems Analysis and Design.  He has spent over 30+ years of his career in the installation, configuration and software development for large corporate concerns.  Proficient in n-tier design for systems that handle terabytes of data, he added an IT security degree with a specialization in Cyber Defense in 2019.  Currently his talents are being leverage in the health insurance industry and as a volunteer for both the Gift of Life and FBIDCAAA.</a:t>
            </a:r>
            <a:endParaRPr lang="en-US" sz="2400"/>
          </a:p>
        </p:txBody>
      </p:sp>
      <p:pic>
        <p:nvPicPr>
          <p:cNvPr id="8" name="Content Placeholder 7" descr="Jerry"/>
          <p:cNvPicPr>
            <a:picLocks noChangeAspect="1"/>
          </p:cNvPicPr>
          <p:nvPr>
            <p:ph idx="1"/>
          </p:nvPr>
        </p:nvPicPr>
        <p:blipFill>
          <a:blip r:embed="rId1"/>
          <a:stretch>
            <a:fillRect/>
          </a:stretch>
        </p:blipFill>
        <p:spPr>
          <a:xfrm>
            <a:off x="7840345" y="828040"/>
            <a:ext cx="3082925" cy="4873625"/>
          </a:xfrm>
          <a:prstGeom prst="rect">
            <a:avLst/>
          </a:prstGeom>
        </p:spPr>
      </p:pic>
    </p:spTree>
  </p:cSld>
  <p:clrMapOvr>
    <a:masterClrMapping/>
  </p:clrMapOvr>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90204"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90204" pitchFamily="34" charset="0"/>
            <a:ea typeface="SimSun"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8740</Words>
  <Application>WPS Presentation</Application>
  <PresentationFormat>Widescreen</PresentationFormat>
  <Paragraphs>138</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SimSun</vt:lpstr>
      <vt:lpstr>Wingdings</vt:lpstr>
      <vt:lpstr>宋体-简</vt:lpstr>
      <vt:lpstr>微软雅黑</vt:lpstr>
      <vt:lpstr>汉仪旗黑</vt:lpstr>
      <vt:lpstr>Arial Unicode MS</vt:lpstr>
      <vt:lpstr>Calibri</vt:lpstr>
      <vt:lpstr>Helvetica Neue</vt:lpstr>
      <vt:lpstr>Blue Waves</vt:lpstr>
      <vt:lpstr>MEET THE BOARD</vt:lpstr>
      <vt:lpstr>MEET THE BOARD</vt:lpstr>
      <vt:lpstr>PowerPoint 演示文稿</vt:lpstr>
      <vt:lpstr>President</vt:lpstr>
      <vt:lpstr>Past President</vt:lpstr>
      <vt:lpstr>Vice President</vt:lpstr>
      <vt:lpstr>Treasurer</vt:lpstr>
      <vt:lpstr>Secretary</vt:lpstr>
      <vt:lpstr>IT &amp; Social Media</vt:lpstr>
      <vt:lpstr>Board Member</vt:lpstr>
      <vt:lpstr>Board Member</vt:lpstr>
      <vt:lpstr>Board Member</vt:lpstr>
      <vt:lpstr>Board Member</vt:lpstr>
      <vt:lpstr>Board Member</vt:lpstr>
      <vt:lpstr>Goals and Objectives for 2022</vt:lpstr>
      <vt:lpstr>2022 Activities</vt:lpstr>
      <vt:lpstr>2022 Activities</vt:lpstr>
      <vt:lpstr>Committees</vt:lpstr>
      <vt:lpstr>Membership Suggestions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dc:title>
  <dc:creator>shawnydeberry</dc:creator>
  <cp:lastModifiedBy>shawnydeberry</cp:lastModifiedBy>
  <cp:revision>9</cp:revision>
  <dcterms:created xsi:type="dcterms:W3CDTF">2022-02-07T20:52:25Z</dcterms:created>
  <dcterms:modified xsi:type="dcterms:W3CDTF">2022-02-07T20:52:25Z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